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1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76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7" d="100"/>
        <a:sy n="12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28F8F-64A4-4CF3-A055-6AA6CDECD08D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E4312-3D10-4651-812F-AF5DF503C7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31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28F8F-64A4-4CF3-A055-6AA6CDECD08D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E4312-3D10-4651-812F-AF5DF503C7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208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28F8F-64A4-4CF3-A055-6AA6CDECD08D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E4312-3D10-4651-812F-AF5DF503C7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272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28F8F-64A4-4CF3-A055-6AA6CDECD08D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E4312-3D10-4651-812F-AF5DF503C7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24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28F8F-64A4-4CF3-A055-6AA6CDECD08D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E4312-3D10-4651-812F-AF5DF503C7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43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28F8F-64A4-4CF3-A055-6AA6CDECD08D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E4312-3D10-4651-812F-AF5DF503C7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40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28F8F-64A4-4CF3-A055-6AA6CDECD08D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E4312-3D10-4651-812F-AF5DF503C7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799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28F8F-64A4-4CF3-A055-6AA6CDECD08D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E4312-3D10-4651-812F-AF5DF503C7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262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28F8F-64A4-4CF3-A055-6AA6CDECD08D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E4312-3D10-4651-812F-AF5DF503C7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880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28F8F-64A4-4CF3-A055-6AA6CDECD08D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E4312-3D10-4651-812F-AF5DF503C7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696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28F8F-64A4-4CF3-A055-6AA6CDECD08D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E4312-3D10-4651-812F-AF5DF503C7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790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1DF61-B267-46A6-8CB2-58B8E5A3A0B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242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28F8F-64A4-4CF3-A055-6AA6CDECD08D}" type="datetimeFigureOut">
              <a:rPr lang="en-GB" smtClean="0"/>
              <a:t>19/05/2013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E4312-3D10-4651-812F-AF5DF503C7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912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60648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Factors affecting growth yields in </a:t>
            </a:r>
            <a:r>
              <a:rPr lang="en-GB" sz="2400" b="1" dirty="0" err="1" smtClean="0">
                <a:solidFill>
                  <a:srgbClr val="FF0000"/>
                </a:solidFill>
              </a:rPr>
              <a:t>methylotrophs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764704"/>
            <a:ext cx="8208912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 growth on a simple defined medium with a single source of carbon:</a:t>
            </a:r>
          </a:p>
          <a:p>
            <a:r>
              <a:rPr lang="en-GB" dirty="0" smtClean="0"/>
              <a:t>Growth  yield is Grams dry weight cells / moles of growth substrate consumed</a:t>
            </a:r>
          </a:p>
          <a:p>
            <a:r>
              <a:rPr lang="en-GB" dirty="0" err="1" smtClean="0"/>
              <a:t>Ys</a:t>
            </a:r>
            <a:r>
              <a:rPr lang="en-GB" dirty="0" smtClean="0"/>
              <a:t> = g/mole</a:t>
            </a:r>
            <a:endParaRPr lang="en-GB" dirty="0"/>
          </a:p>
          <a:p>
            <a:r>
              <a:rPr lang="en-GB" dirty="0" smtClean="0"/>
              <a:t>The substrate is consumed for 2 main purposes: production of new cells plus provision of energy (ATP and NADH) for the necessary biosynthesis.</a:t>
            </a:r>
          </a:p>
          <a:p>
            <a:endParaRPr lang="en-GB" dirty="0"/>
          </a:p>
          <a:p>
            <a:r>
              <a:rPr lang="en-GB" b="1" dirty="0" smtClean="0"/>
              <a:t>In anaerobes:  </a:t>
            </a:r>
            <a:r>
              <a:rPr lang="en-GB" dirty="0" smtClean="0"/>
              <a:t>At least 95% of the substrate is used for energy (mainly ATP) production. This is produced by fermentation where ATP is produced by substrate level phosphorylation.</a:t>
            </a:r>
          </a:p>
          <a:p>
            <a:r>
              <a:rPr lang="en-GB" dirty="0" smtClean="0"/>
              <a:t>The yield is determined by the number of ATPs produced per mole of substrate.</a:t>
            </a:r>
          </a:p>
          <a:p>
            <a:endParaRPr lang="en-GB" dirty="0" smtClean="0"/>
          </a:p>
          <a:p>
            <a:r>
              <a:rPr lang="en-GB" b="1" dirty="0" smtClean="0"/>
              <a:t>In conventional aerobes: </a:t>
            </a:r>
            <a:r>
              <a:rPr lang="en-GB" dirty="0" smtClean="0"/>
              <a:t>About 50%  of the carbon substrate is used for energy production. This substrate is oxidised completely to CO</a:t>
            </a:r>
            <a:r>
              <a:rPr lang="en-GB" baseline="-25000" dirty="0" smtClean="0"/>
              <a:t>2 </a:t>
            </a:r>
            <a:r>
              <a:rPr lang="en-GB" dirty="0" smtClean="0"/>
              <a:t>and the ATP is produced by oxidative phosphorylation.   *******</a:t>
            </a:r>
          </a:p>
          <a:p>
            <a:r>
              <a:rPr lang="en-GB" dirty="0" smtClean="0"/>
              <a:t>Yields are expressed as </a:t>
            </a:r>
            <a:r>
              <a:rPr lang="en-GB" b="1" dirty="0" err="1" smtClean="0"/>
              <a:t>Ys</a:t>
            </a:r>
            <a:r>
              <a:rPr lang="en-GB" dirty="0" smtClean="0"/>
              <a:t> = g/mole substrate used    and    </a:t>
            </a:r>
            <a:r>
              <a:rPr lang="en-GB" b="1" dirty="0" smtClean="0"/>
              <a:t>Y</a:t>
            </a:r>
            <a:r>
              <a:rPr lang="en-GB" b="1" baseline="-25000" dirty="0" smtClean="0"/>
              <a:t>O2</a:t>
            </a:r>
            <a:r>
              <a:rPr lang="en-GB" baseline="-25000" dirty="0" smtClean="0"/>
              <a:t> </a:t>
            </a:r>
            <a:r>
              <a:rPr lang="en-GB" dirty="0" smtClean="0"/>
              <a:t> = g/mole of O</a:t>
            </a:r>
            <a:r>
              <a:rPr lang="en-GB" baseline="-25000" dirty="0" smtClean="0"/>
              <a:t>2</a:t>
            </a:r>
            <a:endParaRPr lang="en-GB" dirty="0" smtClean="0"/>
          </a:p>
          <a:p>
            <a:r>
              <a:rPr lang="en-GB" dirty="0" smtClean="0"/>
              <a:t>Yields are dependent on the P/O ratio = moles ATP produced / atom of oxygen consumed during oxidative phosphorylation.  = moles ATP / mole of NADH oxidised</a:t>
            </a:r>
          </a:p>
          <a:p>
            <a:r>
              <a:rPr lang="en-GB" dirty="0" smtClean="0"/>
              <a:t>Yield per mole of ATP consumed is Y</a:t>
            </a:r>
            <a:r>
              <a:rPr lang="en-GB" b="1" baseline="-25000" dirty="0" smtClean="0"/>
              <a:t>ATP</a:t>
            </a:r>
            <a:r>
              <a:rPr lang="en-GB" dirty="0" smtClean="0"/>
              <a:t>  =  g/mole ATP</a:t>
            </a:r>
          </a:p>
          <a:p>
            <a:endParaRPr lang="en-GB" dirty="0"/>
          </a:p>
          <a:p>
            <a:r>
              <a:rPr lang="en-GB" dirty="0" smtClean="0"/>
              <a:t>This is often (justifiably) considered to be a constant. </a:t>
            </a:r>
          </a:p>
          <a:p>
            <a:r>
              <a:rPr lang="en-GB" sz="1600" dirty="0" smtClean="0"/>
              <a:t>This assumes that the ATP requirement for transport and biosynthesis is similar for all substrates.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5392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3559" y="476672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prstClr val="black"/>
                </a:solidFill>
              </a:rPr>
              <a:t>Oxidation </a:t>
            </a:r>
            <a:r>
              <a:rPr lang="en-GB" sz="2400" b="1" dirty="0">
                <a:solidFill>
                  <a:prstClr val="black"/>
                </a:solidFill>
              </a:rPr>
              <a:t>of organic carbon substrates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1707" y="5808229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CO</a:t>
            </a:r>
            <a:r>
              <a:rPr lang="en-GB" baseline="-25000" dirty="0">
                <a:solidFill>
                  <a:prstClr val="black"/>
                </a:solidFill>
              </a:rPr>
              <a:t>2</a:t>
            </a:r>
            <a:endParaRPr lang="en-GB" sz="2000" b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9832" y="2113691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prstClr val="black"/>
                </a:solidFill>
              </a:rPr>
              <a:t>[ATP + NADH]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0704" y="1124744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prstClr val="black"/>
                </a:solidFill>
              </a:rPr>
              <a:t>a) Anaerobic oxidation (Fermentation)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2050" y="1621249"/>
            <a:ext cx="1787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Carbon substrate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6235" y="2093733"/>
            <a:ext cx="5533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prstClr val="black"/>
                </a:solidFill>
              </a:rPr>
              <a:t>2-5%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5011" y="1455747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prstClr val="black"/>
                </a:solidFill>
              </a:rPr>
              <a:t>95-98%</a:t>
            </a:r>
          </a:p>
        </p:txBody>
      </p:sp>
      <p:sp>
        <p:nvSpPr>
          <p:cNvPr id="15" name="TextBox 14"/>
          <p:cNvSpPr txBox="1"/>
          <p:nvPr/>
        </p:nvSpPr>
        <p:spPr>
          <a:xfrm flipH="1">
            <a:off x="4451037" y="1475492"/>
            <a:ext cx="1504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Fermentation 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506" y="2511454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CELL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56176" y="1537628"/>
            <a:ext cx="2311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prstClr val="black"/>
                </a:solidFill>
              </a:rPr>
              <a:t>All ATP by substrate level</a:t>
            </a:r>
          </a:p>
          <a:p>
            <a:r>
              <a:rPr lang="en-GB" sz="1600" b="1" dirty="0">
                <a:solidFill>
                  <a:prstClr val="black"/>
                </a:solidFill>
              </a:rPr>
              <a:t>phosphorylation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5536" y="3573016"/>
            <a:ext cx="1787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Carbon substrate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5766" y="525012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CELL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5536" y="3068960"/>
            <a:ext cx="2117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prstClr val="black"/>
                </a:solidFill>
              </a:rPr>
              <a:t>b) Aerobic oxidation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61387" y="3397641"/>
            <a:ext cx="612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prstClr val="black"/>
                </a:solidFill>
              </a:rPr>
              <a:t>50%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6235" y="4840987"/>
            <a:ext cx="612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prstClr val="black"/>
                </a:solidFill>
              </a:rPr>
              <a:t>50%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27784" y="5209455"/>
            <a:ext cx="4085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prstClr val="black"/>
                </a:solidFill>
              </a:rPr>
              <a:t>Almost all ATP by Oxidative phosphorylation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2585496" y="1835532"/>
            <a:ext cx="1698472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321800" y="3789040"/>
            <a:ext cx="19865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16" idx="0"/>
          </p:cNvCxnSpPr>
          <p:nvPr/>
        </p:nvCxnSpPr>
        <p:spPr>
          <a:xfrm>
            <a:off x="996443" y="2093733"/>
            <a:ext cx="0" cy="41772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059832" y="1835532"/>
            <a:ext cx="427247" cy="27815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6" idx="1"/>
          </p:cNvCxnSpPr>
          <p:nvPr/>
        </p:nvCxnSpPr>
        <p:spPr>
          <a:xfrm flipH="1">
            <a:off x="1023703" y="2267580"/>
            <a:ext cx="2036129" cy="3501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585382" y="3584384"/>
            <a:ext cx="1778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C</a:t>
            </a:r>
            <a:r>
              <a:rPr lang="en-GB" baseline="-25000" dirty="0">
                <a:solidFill>
                  <a:prstClr val="black"/>
                </a:solidFill>
              </a:rPr>
              <a:t>2   </a:t>
            </a:r>
            <a:r>
              <a:rPr lang="en-GB" dirty="0">
                <a:solidFill>
                  <a:prstClr val="black"/>
                </a:solidFill>
              </a:rPr>
              <a:t>(Acetyl-CoA)</a:t>
            </a:r>
            <a:endParaRPr lang="en-GB" sz="2000" b="1" dirty="0">
              <a:solidFill>
                <a:prstClr val="black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64088" y="3366864"/>
            <a:ext cx="1696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Krebs’ TCA cycle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24228" y="4504045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NADH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95936" y="4228545"/>
            <a:ext cx="19462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prstClr val="black"/>
                </a:solidFill>
              </a:rPr>
              <a:t>Electron transport chain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915816" y="4175029"/>
            <a:ext cx="578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ATP</a:t>
            </a:r>
          </a:p>
        </p:txBody>
      </p:sp>
      <p:cxnSp>
        <p:nvCxnSpPr>
          <p:cNvPr id="40" name="Straight Arrow Connector 39"/>
          <p:cNvCxnSpPr>
            <a:endCxn id="34" idx="1"/>
          </p:cNvCxnSpPr>
          <p:nvPr/>
        </p:nvCxnSpPr>
        <p:spPr>
          <a:xfrm>
            <a:off x="2267744" y="3757682"/>
            <a:ext cx="1317638" cy="113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724128" y="3789040"/>
            <a:ext cx="1152128" cy="7150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 flipV="1">
            <a:off x="5976156" y="4420990"/>
            <a:ext cx="612068" cy="1809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3491880" y="4382433"/>
            <a:ext cx="52205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19" idx="0"/>
          </p:cNvCxnSpPr>
          <p:nvPr/>
        </p:nvCxnSpPr>
        <p:spPr>
          <a:xfrm>
            <a:off x="1023703" y="3953716"/>
            <a:ext cx="0" cy="12964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1023703" y="4382433"/>
            <a:ext cx="1748097" cy="1831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1066748" y="4733578"/>
            <a:ext cx="5508612" cy="2795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66748" y="5805264"/>
            <a:ext cx="7681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Note:</a:t>
            </a:r>
            <a:r>
              <a:rPr lang="en-GB" dirty="0" smtClean="0"/>
              <a:t> </a:t>
            </a:r>
            <a:r>
              <a:rPr lang="en-GB" dirty="0" err="1" smtClean="0"/>
              <a:t>methylotrophs</a:t>
            </a:r>
            <a:r>
              <a:rPr lang="en-GB" dirty="0" smtClean="0"/>
              <a:t> are special as the substrates are oxidised directly to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715766" y="6093296"/>
            <a:ext cx="303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********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152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404664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Yield per mole of ATP consumed is Y</a:t>
            </a:r>
            <a:r>
              <a:rPr lang="en-GB" b="1" baseline="-25000" dirty="0"/>
              <a:t>ATP</a:t>
            </a:r>
            <a:r>
              <a:rPr lang="en-GB" dirty="0"/>
              <a:t>  =  g/mole ATP</a:t>
            </a:r>
          </a:p>
          <a:p>
            <a:endParaRPr lang="en-GB" dirty="0"/>
          </a:p>
          <a:p>
            <a:r>
              <a:rPr lang="en-GB" sz="1600" dirty="0"/>
              <a:t>This is often (justifiably) considered to be a constant. </a:t>
            </a:r>
            <a:r>
              <a:rPr lang="en-GB" sz="1600" dirty="0" smtClean="0"/>
              <a:t> It </a:t>
            </a:r>
            <a:r>
              <a:rPr lang="en-GB" sz="1600" dirty="0"/>
              <a:t>assumes that the ATP requirement for transport and biosynthesis is similar for all </a:t>
            </a:r>
            <a:r>
              <a:rPr lang="en-GB" sz="1600" dirty="0" smtClean="0"/>
              <a:t>substrates and that the growth yield is directly proportional to the ATP available. Such microbes (the vast majority) are said to be ATP-limited</a:t>
            </a:r>
            <a:endParaRPr lang="en-GB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387241" y="1844824"/>
            <a:ext cx="8136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FF0000"/>
                </a:solidFill>
              </a:rPr>
              <a:t>Growth yield predictions and measurements in </a:t>
            </a:r>
            <a:r>
              <a:rPr lang="en-GB" sz="1600" b="1" dirty="0" err="1" smtClean="0">
                <a:solidFill>
                  <a:srgbClr val="FF0000"/>
                </a:solidFill>
              </a:rPr>
              <a:t>methylotrophs</a:t>
            </a:r>
            <a:r>
              <a:rPr lang="en-GB" sz="1600" b="1" dirty="0" smtClean="0">
                <a:solidFill>
                  <a:srgbClr val="FF0000"/>
                </a:solidFill>
              </a:rPr>
              <a:t>  </a:t>
            </a:r>
            <a:r>
              <a:rPr lang="en-GB" sz="1600" dirty="0" smtClean="0"/>
              <a:t>illuminate those aspects of their biochemistry and physiology that make them special. It is important when considering C1 compounds as a substrate for </a:t>
            </a:r>
            <a:r>
              <a:rPr lang="en-GB" sz="1600" dirty="0" err="1" smtClean="0"/>
              <a:t>methylotrophs</a:t>
            </a:r>
            <a:r>
              <a:rPr lang="en-GB" sz="1600" dirty="0" smtClean="0"/>
              <a:t> as a source of Single Cell Protein, SCP. Also when considering biomass production in ecological studies.</a:t>
            </a:r>
          </a:p>
          <a:p>
            <a:endParaRPr lang="en-GB" sz="1600" dirty="0"/>
          </a:p>
          <a:p>
            <a:r>
              <a:rPr lang="en-GB" sz="1600" dirty="0" smtClean="0"/>
              <a:t>Most </a:t>
            </a:r>
            <a:r>
              <a:rPr lang="en-GB" sz="1600" dirty="0" err="1" smtClean="0"/>
              <a:t>multicarbon</a:t>
            </a:r>
            <a:r>
              <a:rPr lang="en-GB" sz="1600" dirty="0" smtClean="0"/>
              <a:t> substrates are at the level of oxidation of CH</a:t>
            </a:r>
            <a:r>
              <a:rPr lang="en-GB" sz="1600" b="1" baseline="-25000" dirty="0" smtClean="0"/>
              <a:t>2</a:t>
            </a:r>
            <a:r>
              <a:rPr lang="en-GB" sz="1600" dirty="0" smtClean="0"/>
              <a:t>O  [glucose, formaldehyde </a:t>
            </a:r>
            <a:r>
              <a:rPr lang="en-GB" sz="1600" dirty="0" err="1" smtClean="0"/>
              <a:t>etc</a:t>
            </a:r>
            <a:r>
              <a:rPr lang="en-GB" sz="1600" dirty="0" smtClean="0"/>
              <a:t>]</a:t>
            </a:r>
          </a:p>
          <a:p>
            <a:endParaRPr lang="en-GB" sz="1600" dirty="0"/>
          </a:p>
          <a:p>
            <a:r>
              <a:rPr lang="en-GB" sz="1600" dirty="0" smtClean="0"/>
              <a:t>It might be assumed that more reduced substrates (hydrocarbons, long chain fatty acids,  methane, methanol, methylamine), having more energy would give high yields.  </a:t>
            </a:r>
            <a:r>
              <a:rPr lang="en-GB" sz="1600" b="1" dirty="0" smtClean="0"/>
              <a:t>Not true</a:t>
            </a:r>
            <a:r>
              <a:rPr lang="en-GB" sz="1600" dirty="0" smtClean="0"/>
              <a:t>.</a:t>
            </a:r>
          </a:p>
          <a:p>
            <a:r>
              <a:rPr lang="en-GB" sz="1600" dirty="0"/>
              <a:t> </a:t>
            </a:r>
            <a:r>
              <a:rPr lang="en-GB" sz="1600" dirty="0" smtClean="0"/>
              <a:t>      To be true then all of this energy must be harnessed as NADH and ATP during oxidation.</a:t>
            </a:r>
            <a:endParaRPr lang="en-GB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4797152"/>
            <a:ext cx="812860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The Truth:   </a:t>
            </a:r>
            <a:r>
              <a:rPr lang="en-GB" sz="1600" dirty="0" smtClean="0"/>
              <a:t>Alkanes are chemically inert and use energy (as NADH) in the initial hydroxylation step. So they are equivalent to</a:t>
            </a:r>
            <a:r>
              <a:rPr lang="en-GB" sz="1600" dirty="0">
                <a:solidFill>
                  <a:prstClr val="black"/>
                </a:solidFill>
              </a:rPr>
              <a:t> </a:t>
            </a:r>
            <a:r>
              <a:rPr lang="en-GB" sz="1600" dirty="0" smtClean="0">
                <a:solidFill>
                  <a:prstClr val="black"/>
                </a:solidFill>
              </a:rPr>
              <a:t>CH</a:t>
            </a:r>
            <a:r>
              <a:rPr lang="en-GB" sz="1600" b="1" baseline="-25000" dirty="0" smtClean="0">
                <a:solidFill>
                  <a:prstClr val="black"/>
                </a:solidFill>
              </a:rPr>
              <a:t>2</a:t>
            </a:r>
            <a:r>
              <a:rPr lang="en-GB" sz="1600" dirty="0" smtClean="0">
                <a:solidFill>
                  <a:prstClr val="black"/>
                </a:solidFill>
              </a:rPr>
              <a:t>O.</a:t>
            </a:r>
          </a:p>
          <a:p>
            <a:endParaRPr lang="en-GB" sz="1600" b="1" dirty="0">
              <a:solidFill>
                <a:prstClr val="black"/>
              </a:solidFill>
            </a:endParaRPr>
          </a:p>
          <a:p>
            <a:r>
              <a:rPr lang="en-GB" sz="1600" dirty="0" smtClean="0">
                <a:solidFill>
                  <a:prstClr val="black"/>
                </a:solidFill>
              </a:rPr>
              <a:t>The oxidation of methanol and methylamine use unusual enzymes that are not NAD-linked and yield relatively little ATP in their electron transport chains.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1490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4845" y="332656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The prediction of growth yields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4845" y="836712"/>
            <a:ext cx="806489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a) Substrate is converted to a central precursor (</a:t>
            </a:r>
            <a:r>
              <a:rPr lang="en-GB" sz="1600" dirty="0" err="1" smtClean="0"/>
              <a:t>eg</a:t>
            </a:r>
            <a:r>
              <a:rPr lang="en-GB" sz="1600" dirty="0" smtClean="0"/>
              <a:t> </a:t>
            </a:r>
            <a:r>
              <a:rPr lang="en-GB" sz="1600" dirty="0" err="1" smtClean="0"/>
              <a:t>phosphoglycerate</a:t>
            </a:r>
            <a:r>
              <a:rPr lang="en-GB" sz="1600" dirty="0" smtClean="0"/>
              <a:t>, PGA). This also produces</a:t>
            </a:r>
          </a:p>
          <a:p>
            <a:pPr lvl="0"/>
            <a:r>
              <a:rPr lang="en-GB" sz="1600" dirty="0" smtClean="0"/>
              <a:t>     </a:t>
            </a:r>
            <a:r>
              <a:rPr lang="en-GB" sz="1600" dirty="0">
                <a:solidFill>
                  <a:prstClr val="black"/>
                </a:solidFill>
              </a:rPr>
              <a:t>some NADH and ATP</a:t>
            </a:r>
          </a:p>
          <a:p>
            <a:endParaRPr lang="en-GB" sz="1600" dirty="0" smtClean="0"/>
          </a:p>
          <a:p>
            <a:r>
              <a:rPr lang="en-GB" sz="1600" dirty="0" smtClean="0"/>
              <a:t>b) PGA is biosynthesised into cell material. This requires NADH and ATP</a:t>
            </a:r>
          </a:p>
          <a:p>
            <a:endParaRPr lang="en-GB" sz="1600" dirty="0" smtClean="0"/>
          </a:p>
          <a:p>
            <a:r>
              <a:rPr lang="en-GB" sz="1600" dirty="0" smtClean="0"/>
              <a:t>c) More substrate is oxidised to produce the NADH for this biosynthesis</a:t>
            </a:r>
          </a:p>
          <a:p>
            <a:endParaRPr lang="en-GB" sz="1600" dirty="0"/>
          </a:p>
          <a:p>
            <a:r>
              <a:rPr lang="en-GB" sz="1600" dirty="0" smtClean="0"/>
              <a:t>d) More substrate is oxidised to produce ATP for biosynthesis</a:t>
            </a:r>
          </a:p>
          <a:p>
            <a:endParaRPr lang="en-GB" sz="1600" dirty="0"/>
          </a:p>
          <a:p>
            <a:endParaRPr lang="en-GB" sz="1600" dirty="0"/>
          </a:p>
          <a:p>
            <a:r>
              <a:rPr lang="en-GB" sz="1600" dirty="0" smtClean="0"/>
              <a:t>This can be expressed in equations which lead to an overall Assimilation equation. This can be used to investigate the effects of different assimilation pathways and energy production systems.</a:t>
            </a:r>
          </a:p>
          <a:p>
            <a:endParaRPr lang="en-GB" sz="1600" dirty="0"/>
          </a:p>
          <a:p>
            <a:pPr marL="342900" indent="-342900">
              <a:buAutoNum type="alphaLcParenR"/>
            </a:pPr>
            <a:r>
              <a:rPr lang="en-GB" sz="1600" dirty="0" smtClean="0"/>
              <a:t>Calculations for a typical </a:t>
            </a:r>
            <a:r>
              <a:rPr lang="en-GB" sz="1600" dirty="0" err="1" smtClean="0"/>
              <a:t>multicarbon</a:t>
            </a:r>
            <a:r>
              <a:rPr lang="en-GB" sz="1600" dirty="0" smtClean="0"/>
              <a:t> substrate, glucose</a:t>
            </a:r>
          </a:p>
          <a:p>
            <a:r>
              <a:rPr lang="en-GB" sz="1600" dirty="0" smtClean="0"/>
              <a:t>b)    The results of similar equations for </a:t>
            </a:r>
            <a:r>
              <a:rPr lang="en-GB" sz="1600" dirty="0" err="1" smtClean="0"/>
              <a:t>methylotrophs</a:t>
            </a:r>
            <a:endParaRPr lang="en-GB" sz="1600" dirty="0" smtClean="0"/>
          </a:p>
          <a:p>
            <a:endParaRPr lang="en-GB" sz="1600" dirty="0" smtClean="0"/>
          </a:p>
          <a:p>
            <a:r>
              <a:rPr lang="en-GB" sz="1600" dirty="0" smtClean="0"/>
              <a:t>Much of the following is taken direct from a paper on prediction of growth yields  and a chapter in </a:t>
            </a:r>
            <a:r>
              <a:rPr lang="en-GB" sz="1600" i="1" dirty="0" smtClean="0"/>
              <a:t>The Biochemistry of </a:t>
            </a:r>
            <a:r>
              <a:rPr lang="en-GB" sz="1600" i="1" dirty="0" err="1" smtClean="0"/>
              <a:t>Methylotrophs</a:t>
            </a:r>
            <a:r>
              <a:rPr lang="en-GB" sz="1600" i="1" dirty="0" smtClean="0"/>
              <a:t> </a:t>
            </a:r>
          </a:p>
          <a:p>
            <a:endParaRPr lang="en-GB" sz="1600" i="1" dirty="0"/>
          </a:p>
          <a:p>
            <a:r>
              <a:rPr lang="en-GB" sz="1600" i="1" dirty="0" smtClean="0"/>
              <a:t>Assumptions: the constituents of most cells are similar as are the pathways for their biosynthesis. It is assumed that the nitrogen source is ammonia.</a:t>
            </a:r>
            <a:endParaRPr lang="en-GB" sz="1600" i="1" dirty="0"/>
          </a:p>
        </p:txBody>
      </p:sp>
    </p:spTree>
    <p:extLst>
      <p:ext uri="{BB962C8B-B14F-4D97-AF65-F5344CB8AC3E}">
        <p14:creationId xmlns:p14="http://schemas.microsoft.com/office/powerpoint/2010/main" val="3654176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3" t="21705" r="12965" b="16589"/>
          <a:stretch/>
        </p:blipFill>
        <p:spPr bwMode="auto">
          <a:xfrm>
            <a:off x="618457" y="3604022"/>
            <a:ext cx="6977879" cy="306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2" t="31026" r="3221" b="11026"/>
          <a:stretch/>
        </p:blipFill>
        <p:spPr bwMode="auto">
          <a:xfrm>
            <a:off x="611560" y="692697"/>
            <a:ext cx="7477154" cy="3006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5514" y="404664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The Assimilation equation for glucose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51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3" t="74092" r="12965" b="16589"/>
          <a:stretch/>
        </p:blipFill>
        <p:spPr bwMode="auto">
          <a:xfrm>
            <a:off x="539552" y="702560"/>
            <a:ext cx="6977879" cy="462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332656"/>
            <a:ext cx="3047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Glucose assimilation equation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1268760"/>
            <a:ext cx="748883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If glucose is metabolised by glycolysis and TCA cycle, and oxidation of NADH yields 3ATP  then 1 glucose yields 38 ATP  and 6 CO</a:t>
            </a:r>
            <a:r>
              <a:rPr lang="en-GB" b="1" baseline="-25000" dirty="0" smtClean="0"/>
              <a:t>2. </a:t>
            </a:r>
            <a:r>
              <a:rPr lang="en-GB" b="1" dirty="0" smtClean="0"/>
              <a:t> </a:t>
            </a:r>
            <a:r>
              <a:rPr lang="en-GB" dirty="0" smtClean="0"/>
              <a:t>So 0.8 glucose must be oxidised to give the ATP and also 4.8 </a:t>
            </a:r>
            <a:r>
              <a:rPr lang="en-GB" dirty="0" smtClean="0">
                <a:solidFill>
                  <a:prstClr val="black"/>
                </a:solidFill>
              </a:rPr>
              <a:t>CO</a:t>
            </a:r>
            <a:r>
              <a:rPr lang="en-GB" b="1" baseline="-25000" dirty="0" smtClean="0">
                <a:solidFill>
                  <a:prstClr val="black"/>
                </a:solidFill>
              </a:rPr>
              <a:t>2</a:t>
            </a:r>
          </a:p>
          <a:p>
            <a:endParaRPr lang="en-GB" b="1" baseline="-25000" dirty="0">
              <a:solidFill>
                <a:prstClr val="black"/>
              </a:solidFill>
            </a:endParaRPr>
          </a:p>
          <a:p>
            <a:pPr lvl="0"/>
            <a:r>
              <a:rPr lang="en-GB" sz="1600" b="1" dirty="0" smtClean="0">
                <a:solidFill>
                  <a:prstClr val="black"/>
                </a:solidFill>
              </a:rPr>
              <a:t>SO yield equation: </a:t>
            </a:r>
            <a:r>
              <a:rPr lang="en-GB" sz="1600" dirty="0" smtClean="0">
                <a:solidFill>
                  <a:prstClr val="black"/>
                </a:solidFill>
              </a:rPr>
              <a:t>2.95 glucose gives 306 g cell + 5.7 CO</a:t>
            </a:r>
            <a:r>
              <a:rPr lang="en-GB" sz="1600" baseline="-25000" dirty="0" smtClean="0">
                <a:solidFill>
                  <a:prstClr val="black"/>
                </a:solidFill>
              </a:rPr>
              <a:t>2    </a:t>
            </a:r>
            <a:r>
              <a:rPr lang="en-GB" sz="1600" dirty="0" smtClean="0">
                <a:solidFill>
                  <a:prstClr val="black"/>
                </a:solidFill>
              </a:rPr>
              <a:t>Yield = 104g/mole glucose</a:t>
            </a:r>
          </a:p>
          <a:p>
            <a:pPr lvl="0"/>
            <a:endParaRPr lang="en-GB" sz="1600" dirty="0">
              <a:solidFill>
                <a:prstClr val="black"/>
              </a:solidFill>
            </a:endParaRPr>
          </a:p>
          <a:p>
            <a:pPr lvl="0"/>
            <a:r>
              <a:rPr lang="en-GB" sz="1600" dirty="0" smtClean="0">
                <a:solidFill>
                  <a:prstClr val="black"/>
                </a:solidFill>
              </a:rPr>
              <a:t>If the P/O ratio is only 2 instead of 3 only get 2ATP per mole NADH</a:t>
            </a:r>
          </a:p>
          <a:p>
            <a:r>
              <a:rPr lang="en-GB" sz="1600" dirty="0" smtClean="0">
                <a:solidFill>
                  <a:prstClr val="black"/>
                </a:solidFill>
              </a:rPr>
              <a:t>For provision of 30.6 ATP need to oxidise 1.2 glucose, producing 7.2 </a:t>
            </a:r>
            <a:r>
              <a:rPr lang="en-GB" sz="1600" dirty="0">
                <a:solidFill>
                  <a:prstClr val="black"/>
                </a:solidFill>
              </a:rPr>
              <a:t>CO</a:t>
            </a:r>
            <a:r>
              <a:rPr lang="en-GB" sz="1600" baseline="-25000" dirty="0">
                <a:solidFill>
                  <a:prstClr val="black"/>
                </a:solidFill>
              </a:rPr>
              <a:t>2  </a:t>
            </a:r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b="1" dirty="0" smtClean="0"/>
              <a:t>SO yield equation: </a:t>
            </a:r>
            <a:r>
              <a:rPr lang="en-GB" sz="1600" dirty="0" smtClean="0"/>
              <a:t> 3.35 glucose gives 306 cell + 8.1 </a:t>
            </a:r>
            <a:r>
              <a:rPr lang="en-GB" sz="1600" dirty="0" smtClean="0">
                <a:solidFill>
                  <a:prstClr val="black"/>
                </a:solidFill>
              </a:rPr>
              <a:t>CO</a:t>
            </a:r>
            <a:r>
              <a:rPr lang="en-GB" sz="1600" baseline="-25000" dirty="0" smtClean="0">
                <a:solidFill>
                  <a:prstClr val="black"/>
                </a:solidFill>
              </a:rPr>
              <a:t>2 </a:t>
            </a:r>
            <a:r>
              <a:rPr lang="en-GB" sz="1600" dirty="0" smtClean="0">
                <a:solidFill>
                  <a:prstClr val="black"/>
                </a:solidFill>
              </a:rPr>
              <a:t> Yield = 91 g /mole glucose</a:t>
            </a:r>
          </a:p>
          <a:p>
            <a:endParaRPr lang="en-GB" sz="1600" dirty="0" smtClean="0">
              <a:solidFill>
                <a:prstClr val="black"/>
              </a:solidFill>
            </a:endParaRPr>
          </a:p>
          <a:p>
            <a:r>
              <a:rPr lang="en-GB" sz="1600" dirty="0" smtClean="0">
                <a:solidFill>
                  <a:prstClr val="black"/>
                </a:solidFill>
              </a:rPr>
              <a:t>If P/O ratio is only 1 then 2.4 moles glucose is needed for ATP</a:t>
            </a:r>
          </a:p>
          <a:p>
            <a:r>
              <a:rPr lang="en-GB" sz="1600" b="1" dirty="0" smtClean="0">
                <a:solidFill>
                  <a:prstClr val="black"/>
                </a:solidFill>
              </a:rPr>
              <a:t>Yield equation</a:t>
            </a:r>
            <a:r>
              <a:rPr lang="en-GB" sz="1600" dirty="0" smtClean="0">
                <a:solidFill>
                  <a:prstClr val="black"/>
                </a:solidFill>
              </a:rPr>
              <a:t> 4.55  glucose gives 306g cell + 15.3 CO</a:t>
            </a:r>
            <a:r>
              <a:rPr lang="en-GB" sz="1600" baseline="-25000" dirty="0" smtClean="0">
                <a:solidFill>
                  <a:prstClr val="black"/>
                </a:solidFill>
              </a:rPr>
              <a:t>2</a:t>
            </a:r>
            <a:r>
              <a:rPr lang="en-GB" sz="1600" dirty="0" smtClean="0">
                <a:solidFill>
                  <a:prstClr val="black"/>
                </a:solidFill>
              </a:rPr>
              <a:t>    Yield = 67g / mole glucose</a:t>
            </a:r>
            <a:endParaRPr lang="en-GB" sz="1600" dirty="0">
              <a:solidFill>
                <a:prstClr val="black"/>
              </a:solidFill>
            </a:endParaRPr>
          </a:p>
          <a:p>
            <a:endParaRPr lang="en-GB" sz="1600" dirty="0" smtClean="0">
              <a:solidFill>
                <a:prstClr val="black"/>
              </a:solidFill>
            </a:endParaRPr>
          </a:p>
          <a:p>
            <a:r>
              <a:rPr lang="en-GB" sz="1600" dirty="0" smtClean="0">
                <a:solidFill>
                  <a:prstClr val="black"/>
                </a:solidFill>
              </a:rPr>
              <a:t>Carbon conversion efficiency if P/O ratio is 3  is 306 g/540g glucose = 57%</a:t>
            </a:r>
          </a:p>
          <a:p>
            <a:r>
              <a:rPr lang="en-GB" sz="1600" dirty="0" smtClean="0">
                <a:solidFill>
                  <a:prstClr val="black"/>
                </a:solidFill>
              </a:rPr>
              <a:t>If P/O ratio is only 2 then CCE is 51%</a:t>
            </a:r>
          </a:p>
          <a:p>
            <a:r>
              <a:rPr lang="en-GB" sz="1600" dirty="0" smtClean="0">
                <a:solidFill>
                  <a:prstClr val="black"/>
                </a:solidFill>
              </a:rPr>
              <a:t>If P/O ratio is only 1 then CCE is 37%</a:t>
            </a:r>
          </a:p>
          <a:p>
            <a:endParaRPr lang="en-GB" sz="1600" dirty="0">
              <a:solidFill>
                <a:prstClr val="black"/>
              </a:solidFill>
            </a:endParaRPr>
          </a:p>
          <a:p>
            <a:r>
              <a:rPr lang="en-GB" sz="1600" dirty="0" smtClean="0">
                <a:solidFill>
                  <a:prstClr val="black"/>
                </a:solidFill>
              </a:rPr>
              <a:t>Bacteria growing on glucose are ATP- limited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916206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332656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Prediction of growth yields in </a:t>
            </a:r>
            <a:r>
              <a:rPr lang="en-GB" b="1" dirty="0" err="1" smtClean="0">
                <a:solidFill>
                  <a:srgbClr val="FF0000"/>
                </a:solidFill>
              </a:rPr>
              <a:t>methylotrophs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284" y="692696"/>
            <a:ext cx="756084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600" b="1" dirty="0">
                <a:solidFill>
                  <a:prstClr val="black"/>
                </a:solidFill>
              </a:rPr>
              <a:t>a) Substrate is converted to a central precursor (</a:t>
            </a:r>
            <a:r>
              <a:rPr lang="en-GB" sz="1600" b="1" dirty="0" err="1">
                <a:solidFill>
                  <a:prstClr val="black"/>
                </a:solidFill>
              </a:rPr>
              <a:t>eg</a:t>
            </a:r>
            <a:r>
              <a:rPr lang="en-GB" sz="1600" b="1" dirty="0">
                <a:solidFill>
                  <a:prstClr val="black"/>
                </a:solidFill>
              </a:rPr>
              <a:t> </a:t>
            </a:r>
            <a:r>
              <a:rPr lang="en-GB" sz="1600" b="1" dirty="0" err="1">
                <a:solidFill>
                  <a:prstClr val="black"/>
                </a:solidFill>
              </a:rPr>
              <a:t>phosphoglycerate</a:t>
            </a:r>
            <a:r>
              <a:rPr lang="en-GB" sz="1600" b="1" dirty="0">
                <a:solidFill>
                  <a:prstClr val="black"/>
                </a:solidFill>
              </a:rPr>
              <a:t>, PGA). </a:t>
            </a:r>
            <a:r>
              <a:rPr lang="en-GB" sz="1600" dirty="0">
                <a:solidFill>
                  <a:prstClr val="black"/>
                </a:solidFill>
              </a:rPr>
              <a:t>This </a:t>
            </a:r>
            <a:r>
              <a:rPr lang="en-GB" sz="1600" b="1" dirty="0" smtClean="0">
                <a:solidFill>
                  <a:prstClr val="black"/>
                </a:solidFill>
              </a:rPr>
              <a:t>usually</a:t>
            </a:r>
            <a:r>
              <a:rPr lang="en-GB" sz="1600" dirty="0" smtClean="0">
                <a:solidFill>
                  <a:prstClr val="black"/>
                </a:solidFill>
              </a:rPr>
              <a:t> produces some </a:t>
            </a:r>
            <a:r>
              <a:rPr lang="en-GB" sz="1600" dirty="0">
                <a:solidFill>
                  <a:prstClr val="black"/>
                </a:solidFill>
              </a:rPr>
              <a:t>NADH and </a:t>
            </a:r>
            <a:r>
              <a:rPr lang="en-GB" sz="1600" dirty="0" smtClean="0">
                <a:solidFill>
                  <a:prstClr val="black"/>
                </a:solidFill>
              </a:rPr>
              <a:t>ATP with </a:t>
            </a:r>
            <a:r>
              <a:rPr lang="en-GB" sz="1600" dirty="0" err="1" smtClean="0">
                <a:solidFill>
                  <a:prstClr val="black"/>
                </a:solidFill>
              </a:rPr>
              <a:t>multicarbon</a:t>
            </a:r>
            <a:r>
              <a:rPr lang="en-GB" sz="1600" dirty="0" smtClean="0">
                <a:solidFill>
                  <a:prstClr val="black"/>
                </a:solidFill>
              </a:rPr>
              <a:t> substrates </a:t>
            </a:r>
            <a:endParaRPr lang="en-GB" sz="1600" dirty="0">
              <a:solidFill>
                <a:prstClr val="black"/>
              </a:solidFill>
            </a:endParaRPr>
          </a:p>
          <a:p>
            <a:pPr lvl="0"/>
            <a:endParaRPr lang="en-GB" sz="1600" dirty="0" smtClean="0">
              <a:solidFill>
                <a:prstClr val="black"/>
              </a:solidFill>
            </a:endParaRPr>
          </a:p>
          <a:p>
            <a:pPr lvl="0"/>
            <a:r>
              <a:rPr lang="en-GB" sz="1600" dirty="0" smtClean="0">
                <a:solidFill>
                  <a:prstClr val="black"/>
                </a:solidFill>
              </a:rPr>
              <a:t>In </a:t>
            </a:r>
            <a:r>
              <a:rPr lang="en-GB" sz="1600" dirty="0" err="1" smtClean="0">
                <a:solidFill>
                  <a:prstClr val="black"/>
                </a:solidFill>
              </a:rPr>
              <a:t>methylotrophs</a:t>
            </a:r>
            <a:r>
              <a:rPr lang="en-GB" sz="1600" dirty="0" smtClean="0">
                <a:solidFill>
                  <a:prstClr val="black"/>
                </a:solidFill>
              </a:rPr>
              <a:t> this first part involves initial oxidation to formaldehyde. With methane this </a:t>
            </a:r>
            <a:r>
              <a:rPr lang="en-GB" sz="1600" b="1" dirty="0" smtClean="0">
                <a:solidFill>
                  <a:prstClr val="black"/>
                </a:solidFill>
              </a:rPr>
              <a:t>uses</a:t>
            </a:r>
            <a:r>
              <a:rPr lang="en-GB" sz="1600" dirty="0" smtClean="0">
                <a:solidFill>
                  <a:prstClr val="black"/>
                </a:solidFill>
              </a:rPr>
              <a:t> oxygen and NADH to oxidise the methane to methanol. Oxidation of Methanol (and methylamine) to formaldehyde does not produce NADH but only reduced </a:t>
            </a:r>
            <a:r>
              <a:rPr lang="en-GB" sz="1600" dirty="0" err="1" smtClean="0">
                <a:solidFill>
                  <a:prstClr val="black"/>
                </a:solidFill>
              </a:rPr>
              <a:t>quinoprotein</a:t>
            </a:r>
            <a:r>
              <a:rPr lang="en-GB" sz="1600" dirty="0" smtClean="0">
                <a:solidFill>
                  <a:prstClr val="black"/>
                </a:solidFill>
              </a:rPr>
              <a:t> dehydrogenases that yield only 1ATP (or less) during their oxidation.</a:t>
            </a:r>
          </a:p>
          <a:p>
            <a:pPr lvl="0"/>
            <a:endParaRPr lang="en-GB" sz="1600" dirty="0" smtClean="0">
              <a:solidFill>
                <a:prstClr val="black"/>
              </a:solidFill>
            </a:endParaRPr>
          </a:p>
          <a:p>
            <a:pPr lvl="0"/>
            <a:r>
              <a:rPr lang="en-GB" sz="1600" dirty="0" smtClean="0">
                <a:solidFill>
                  <a:prstClr val="black"/>
                </a:solidFill>
              </a:rPr>
              <a:t>Note: The special pathways for conversion of formaldehyde to PGA sometimes consume a lot of NADH (</a:t>
            </a:r>
            <a:r>
              <a:rPr lang="en-GB" sz="1600" dirty="0" err="1" smtClean="0">
                <a:solidFill>
                  <a:prstClr val="black"/>
                </a:solidFill>
              </a:rPr>
              <a:t>RuBP</a:t>
            </a:r>
            <a:r>
              <a:rPr lang="en-GB" sz="1600" dirty="0" smtClean="0">
                <a:solidFill>
                  <a:prstClr val="black"/>
                </a:solidFill>
              </a:rPr>
              <a:t> and Serine pathways)</a:t>
            </a:r>
          </a:p>
          <a:p>
            <a:pPr lvl="0"/>
            <a:endParaRPr lang="en-GB" sz="1600" dirty="0">
              <a:solidFill>
                <a:prstClr val="black"/>
              </a:solidFill>
            </a:endParaRPr>
          </a:p>
          <a:p>
            <a:pPr lvl="0"/>
            <a:r>
              <a:rPr lang="en-GB" sz="1600" b="1" dirty="0">
                <a:solidFill>
                  <a:prstClr val="black"/>
                </a:solidFill>
              </a:rPr>
              <a:t>b) PGA is biosynthesised into cell material. </a:t>
            </a:r>
            <a:r>
              <a:rPr lang="en-GB" sz="1600" dirty="0">
                <a:solidFill>
                  <a:prstClr val="black"/>
                </a:solidFill>
              </a:rPr>
              <a:t>This requires NADH and </a:t>
            </a:r>
            <a:r>
              <a:rPr lang="en-GB" sz="1600" dirty="0" smtClean="0">
                <a:solidFill>
                  <a:prstClr val="black"/>
                </a:solidFill>
              </a:rPr>
              <a:t>ATP as in all bacteria</a:t>
            </a:r>
            <a:endParaRPr lang="en-GB" sz="1600" dirty="0">
              <a:solidFill>
                <a:prstClr val="black"/>
              </a:solidFill>
            </a:endParaRPr>
          </a:p>
          <a:p>
            <a:pPr lvl="0"/>
            <a:endParaRPr lang="en-GB" sz="1600" dirty="0">
              <a:solidFill>
                <a:prstClr val="black"/>
              </a:solidFill>
            </a:endParaRPr>
          </a:p>
          <a:p>
            <a:pPr lvl="0"/>
            <a:r>
              <a:rPr lang="en-GB" sz="1600" b="1" dirty="0">
                <a:solidFill>
                  <a:prstClr val="black"/>
                </a:solidFill>
              </a:rPr>
              <a:t>c) More substrate is oxidised to produce the NADH</a:t>
            </a:r>
            <a:r>
              <a:rPr lang="en-GB" sz="1600" dirty="0">
                <a:solidFill>
                  <a:prstClr val="black"/>
                </a:solidFill>
              </a:rPr>
              <a:t> for this </a:t>
            </a:r>
            <a:r>
              <a:rPr lang="en-GB" sz="1600" dirty="0" smtClean="0">
                <a:solidFill>
                  <a:prstClr val="black"/>
                </a:solidFill>
              </a:rPr>
              <a:t>biosynthesis. </a:t>
            </a:r>
          </a:p>
          <a:p>
            <a:pPr lvl="0"/>
            <a:r>
              <a:rPr lang="en-GB" sz="1600" dirty="0" smtClean="0">
                <a:solidFill>
                  <a:prstClr val="black"/>
                </a:solidFill>
              </a:rPr>
              <a:t>Again there is a problem: The first step in methane oxidation </a:t>
            </a:r>
            <a:r>
              <a:rPr lang="en-GB" sz="1600" b="1" dirty="0" smtClean="0">
                <a:solidFill>
                  <a:prstClr val="black"/>
                </a:solidFill>
              </a:rPr>
              <a:t>uses</a:t>
            </a:r>
            <a:r>
              <a:rPr lang="en-GB" sz="1600" dirty="0" smtClean="0">
                <a:solidFill>
                  <a:prstClr val="black"/>
                </a:solidFill>
              </a:rPr>
              <a:t> NADH. The oxidation of methanol and methylamine to formaldehyde produces no NADH. This is only produced during formaldehyde oxidation (not always) and </a:t>
            </a:r>
            <a:r>
              <a:rPr lang="en-GB" sz="1600" dirty="0" err="1" smtClean="0">
                <a:solidFill>
                  <a:prstClr val="black"/>
                </a:solidFill>
              </a:rPr>
              <a:t>formate</a:t>
            </a:r>
            <a:r>
              <a:rPr lang="en-GB" sz="1600" dirty="0" smtClean="0">
                <a:solidFill>
                  <a:prstClr val="black"/>
                </a:solidFill>
              </a:rPr>
              <a:t> oxidation (essential).</a:t>
            </a:r>
          </a:p>
          <a:p>
            <a:pPr lvl="0"/>
            <a:endParaRPr lang="en-GB" sz="1600" dirty="0">
              <a:solidFill>
                <a:prstClr val="black"/>
              </a:solidFill>
            </a:endParaRPr>
          </a:p>
          <a:p>
            <a:pPr lvl="0"/>
            <a:endParaRPr lang="en-GB" sz="1600" dirty="0">
              <a:solidFill>
                <a:prstClr val="black"/>
              </a:solidFill>
            </a:endParaRPr>
          </a:p>
          <a:p>
            <a:pPr lvl="0"/>
            <a:r>
              <a:rPr lang="en-GB" sz="1600" b="1" dirty="0" smtClean="0">
                <a:solidFill>
                  <a:prstClr val="black"/>
                </a:solidFill>
              </a:rPr>
              <a:t>d</a:t>
            </a:r>
            <a:r>
              <a:rPr lang="en-GB" sz="1600" b="1" dirty="0">
                <a:solidFill>
                  <a:prstClr val="black"/>
                </a:solidFill>
              </a:rPr>
              <a:t>) More substrate is oxidised to produce ATP for </a:t>
            </a:r>
            <a:r>
              <a:rPr lang="en-GB" sz="1600" b="1" dirty="0" smtClean="0">
                <a:solidFill>
                  <a:prstClr val="black"/>
                </a:solidFill>
              </a:rPr>
              <a:t>biosynthesis</a:t>
            </a:r>
          </a:p>
          <a:p>
            <a:pPr lvl="0"/>
            <a:r>
              <a:rPr lang="en-GB" sz="1600" dirty="0" smtClean="0">
                <a:solidFill>
                  <a:prstClr val="black"/>
                </a:solidFill>
              </a:rPr>
              <a:t>During oxidation of methanol or methylamine to provide NADH the reduced enzymes were re-oxidised by the electron transport chains, giving ATP. Because of this it is often the case that no substrate needs to be oxidised for this final provision of ATP</a:t>
            </a:r>
            <a:endParaRPr lang="en-GB" sz="1600" dirty="0">
              <a:solidFill>
                <a:prstClr val="black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979" y="4919682"/>
            <a:ext cx="6192687" cy="52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3262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692150"/>
          </a:xfrm>
        </p:spPr>
        <p:txBody>
          <a:bodyPr/>
          <a:lstStyle/>
          <a:p>
            <a:pPr eaLnBrk="1" hangingPunct="1"/>
            <a:r>
              <a:rPr lang="en-GB" sz="2800" b="1" smtClean="0">
                <a:solidFill>
                  <a:srgbClr val="CC0000"/>
                </a:solidFill>
              </a:rPr>
              <a:t>NADH limitation and growth yields</a:t>
            </a:r>
            <a:r>
              <a:rPr lang="en-GB" sz="2400" smtClean="0"/>
              <a:t>          </a:t>
            </a:r>
            <a:r>
              <a:rPr lang="en-GB" sz="1600" smtClean="0"/>
              <a:t>Anthony, 1978</a:t>
            </a:r>
          </a:p>
        </p:txBody>
      </p:sp>
      <p:pic>
        <p:nvPicPr>
          <p:cNvPr id="14339" name="Picture 4" descr="NADHlimi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765175"/>
            <a:ext cx="7489825" cy="2846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0" name="Rectangle 9"/>
          <p:cNvSpPr>
            <a:spLocks noChangeArrowheads="1"/>
          </p:cNvSpPr>
          <p:nvPr/>
        </p:nvSpPr>
        <p:spPr bwMode="auto">
          <a:xfrm>
            <a:off x="2124075" y="1412875"/>
            <a:ext cx="360363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Rectangle 10"/>
          <p:cNvSpPr>
            <a:spLocks noChangeArrowheads="1"/>
          </p:cNvSpPr>
          <p:nvPr/>
        </p:nvSpPr>
        <p:spPr bwMode="auto">
          <a:xfrm>
            <a:off x="2268538" y="2060575"/>
            <a:ext cx="360362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Rectangle 11"/>
          <p:cNvSpPr>
            <a:spLocks noChangeArrowheads="1"/>
          </p:cNvSpPr>
          <p:nvPr/>
        </p:nvSpPr>
        <p:spPr bwMode="auto">
          <a:xfrm>
            <a:off x="2124075" y="2708275"/>
            <a:ext cx="360363" cy="3603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Text Box 12"/>
          <p:cNvSpPr txBox="1">
            <a:spLocks noChangeArrowheads="1"/>
          </p:cNvSpPr>
          <p:nvPr/>
        </p:nvSpPr>
        <p:spPr bwMode="auto">
          <a:xfrm>
            <a:off x="2268538" y="2060575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A</a:t>
            </a:r>
          </a:p>
        </p:txBody>
      </p:sp>
      <p:sp>
        <p:nvSpPr>
          <p:cNvPr id="14344" name="Text Box 13"/>
          <p:cNvSpPr txBox="1">
            <a:spLocks noChangeArrowheads="1"/>
          </p:cNvSpPr>
          <p:nvPr/>
        </p:nvSpPr>
        <p:spPr bwMode="auto">
          <a:xfrm>
            <a:off x="2124075" y="1412875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B</a:t>
            </a:r>
          </a:p>
        </p:txBody>
      </p:sp>
      <p:sp>
        <p:nvSpPr>
          <p:cNvPr id="14345" name="Text Box 14"/>
          <p:cNvSpPr txBox="1">
            <a:spLocks noChangeArrowheads="1"/>
          </p:cNvSpPr>
          <p:nvPr/>
        </p:nvSpPr>
        <p:spPr bwMode="auto">
          <a:xfrm>
            <a:off x="2124075" y="2708275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D</a:t>
            </a:r>
          </a:p>
        </p:txBody>
      </p:sp>
      <p:sp>
        <p:nvSpPr>
          <p:cNvPr id="14346" name="Text Box 15"/>
          <p:cNvSpPr txBox="1">
            <a:spLocks noChangeArrowheads="1"/>
          </p:cNvSpPr>
          <p:nvPr/>
        </p:nvSpPr>
        <p:spPr bwMode="auto">
          <a:xfrm>
            <a:off x="250825" y="3740150"/>
            <a:ext cx="74517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600"/>
              <a:t>A:  MeOH is oxidised to HCHO and assimilated into CELL using ATP and NADH.</a:t>
            </a:r>
          </a:p>
        </p:txBody>
      </p:sp>
      <p:sp>
        <p:nvSpPr>
          <p:cNvPr id="14347" name="Text Box 16"/>
          <p:cNvSpPr txBox="1">
            <a:spLocks noChangeArrowheads="1"/>
          </p:cNvSpPr>
          <p:nvPr/>
        </p:nvSpPr>
        <p:spPr bwMode="auto">
          <a:xfrm>
            <a:off x="250825" y="4100513"/>
            <a:ext cx="59420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600"/>
              <a:t>B:  MeOH is oxidised to provide NADH for assimilation pathway.</a:t>
            </a:r>
          </a:p>
        </p:txBody>
      </p:sp>
      <p:sp>
        <p:nvSpPr>
          <p:cNvPr id="14348" name="Text Box 17"/>
          <p:cNvSpPr txBox="1">
            <a:spLocks noChangeArrowheads="1"/>
          </p:cNvSpPr>
          <p:nvPr/>
        </p:nvSpPr>
        <p:spPr bwMode="auto">
          <a:xfrm>
            <a:off x="4356100" y="17002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D</a:t>
            </a:r>
          </a:p>
        </p:txBody>
      </p:sp>
      <p:sp>
        <p:nvSpPr>
          <p:cNvPr id="14349" name="Rectangle 19"/>
          <p:cNvSpPr>
            <a:spLocks noChangeArrowheads="1"/>
          </p:cNvSpPr>
          <p:nvPr/>
        </p:nvSpPr>
        <p:spPr bwMode="auto">
          <a:xfrm>
            <a:off x="4356100" y="1700213"/>
            <a:ext cx="360363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Text Box 20"/>
          <p:cNvSpPr txBox="1">
            <a:spLocks noChangeArrowheads="1"/>
          </p:cNvSpPr>
          <p:nvPr/>
        </p:nvSpPr>
        <p:spPr bwMode="auto">
          <a:xfrm>
            <a:off x="4356100" y="17002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C</a:t>
            </a:r>
          </a:p>
        </p:txBody>
      </p:sp>
      <p:sp>
        <p:nvSpPr>
          <p:cNvPr id="14351" name="Text Box 21"/>
          <p:cNvSpPr txBox="1">
            <a:spLocks noChangeArrowheads="1"/>
          </p:cNvSpPr>
          <p:nvPr/>
        </p:nvSpPr>
        <p:spPr bwMode="auto">
          <a:xfrm>
            <a:off x="250825" y="4437063"/>
            <a:ext cx="8893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600"/>
              <a:t>C:  The reduced MDH produced in A and B is oxidised to give ATP.</a:t>
            </a:r>
            <a:r>
              <a:rPr lang="en-GB"/>
              <a:t> </a:t>
            </a:r>
          </a:p>
        </p:txBody>
      </p:sp>
      <p:sp>
        <p:nvSpPr>
          <p:cNvPr id="14352" name="Text Box 22"/>
          <p:cNvSpPr txBox="1">
            <a:spLocks noChangeArrowheads="1"/>
          </p:cNvSpPr>
          <p:nvPr/>
        </p:nvSpPr>
        <p:spPr bwMode="auto">
          <a:xfrm>
            <a:off x="250825" y="4797425"/>
            <a:ext cx="575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600"/>
              <a:t>D:  MeOH is oxidised to produce any ATP that is still required</a:t>
            </a:r>
            <a:r>
              <a:rPr lang="en-GB"/>
              <a:t>.</a:t>
            </a:r>
          </a:p>
        </p:txBody>
      </p:sp>
      <p:sp>
        <p:nvSpPr>
          <p:cNvPr id="14353" name="Text Box 23"/>
          <p:cNvSpPr txBox="1">
            <a:spLocks noChangeArrowheads="1"/>
          </p:cNvSpPr>
          <p:nvPr/>
        </p:nvSpPr>
        <p:spPr bwMode="auto">
          <a:xfrm>
            <a:off x="468313" y="5229225"/>
            <a:ext cx="85788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During oxidation of methanol so much ATP is produced in step C that little further </a:t>
            </a:r>
          </a:p>
          <a:p>
            <a:pPr eaLnBrk="1" hangingPunct="1"/>
            <a:r>
              <a:rPr lang="en-GB"/>
              <a:t>ATP production is required. The cells are NADH-limited instead of ATP-limited.</a:t>
            </a:r>
          </a:p>
          <a:p>
            <a:pPr eaLnBrk="1" hangingPunct="1"/>
            <a:r>
              <a:rPr lang="en-GB"/>
              <a:t>The growth yield is not dependent on the ATP yield from methanol dehydrogenase.</a:t>
            </a:r>
          </a:p>
        </p:txBody>
      </p:sp>
      <p:sp>
        <p:nvSpPr>
          <p:cNvPr id="14354" name="Rectangle 24"/>
          <p:cNvSpPr>
            <a:spLocks noChangeArrowheads="1"/>
          </p:cNvSpPr>
          <p:nvPr/>
        </p:nvSpPr>
        <p:spPr bwMode="auto">
          <a:xfrm>
            <a:off x="3311525" y="1449388"/>
            <a:ext cx="809625" cy="4492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/>
              <a:t>MDH</a:t>
            </a:r>
          </a:p>
        </p:txBody>
      </p:sp>
      <p:sp>
        <p:nvSpPr>
          <p:cNvPr id="14355" name="Rectangle 26"/>
          <p:cNvSpPr>
            <a:spLocks noChangeArrowheads="1"/>
          </p:cNvSpPr>
          <p:nvPr/>
        </p:nvSpPr>
        <p:spPr bwMode="auto">
          <a:xfrm>
            <a:off x="3492500" y="2619375"/>
            <a:ext cx="1709738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/>
              <a:t>MDH and NADH</a:t>
            </a:r>
          </a:p>
        </p:txBody>
      </p:sp>
      <p:sp>
        <p:nvSpPr>
          <p:cNvPr id="14356" name="Text Box 28"/>
          <p:cNvSpPr txBox="1">
            <a:spLocks noChangeArrowheads="1"/>
          </p:cNvSpPr>
          <p:nvPr/>
        </p:nvSpPr>
        <p:spPr bwMode="auto">
          <a:xfrm>
            <a:off x="339725" y="6221413"/>
            <a:ext cx="8426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On methane: the first step requires NADH and so the effect is even more marked.</a:t>
            </a:r>
          </a:p>
        </p:txBody>
      </p:sp>
    </p:spTree>
    <p:extLst>
      <p:ext uri="{BB962C8B-B14F-4D97-AF65-F5344CB8AC3E}">
        <p14:creationId xmlns:p14="http://schemas.microsoft.com/office/powerpoint/2010/main" val="62969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5" t="38331" r="13640" b="29908"/>
          <a:stretch/>
        </p:blipFill>
        <p:spPr bwMode="auto">
          <a:xfrm>
            <a:off x="251520" y="764704"/>
            <a:ext cx="8633862" cy="2178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18864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Assimilation equations for the three main </a:t>
            </a:r>
            <a:r>
              <a:rPr lang="en-GB" b="1" dirty="0" err="1" smtClean="0">
                <a:solidFill>
                  <a:srgbClr val="FF0000"/>
                </a:solidFill>
              </a:rPr>
              <a:t>methylotroph</a:t>
            </a:r>
            <a:r>
              <a:rPr lang="en-GB" b="1" dirty="0" smtClean="0">
                <a:solidFill>
                  <a:srgbClr val="FF0000"/>
                </a:solidFill>
              </a:rPr>
              <a:t> pathways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2946430"/>
            <a:ext cx="79335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/>
              <a:t>RuBP</a:t>
            </a:r>
            <a:r>
              <a:rPr lang="en-GB" sz="1600" dirty="0" smtClean="0"/>
              <a:t> and Serine pathways need a lot of NADH; </a:t>
            </a:r>
            <a:r>
              <a:rPr lang="en-GB" sz="1600" dirty="0" err="1" smtClean="0"/>
              <a:t>RuMP</a:t>
            </a:r>
            <a:r>
              <a:rPr lang="en-GB" sz="1600" dirty="0" smtClean="0"/>
              <a:t> pathway needs relatively little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848" y="3299411"/>
            <a:ext cx="8382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Using the equations the effects of the following characteristics on growth yields can be evaluated:</a:t>
            </a:r>
          </a:p>
          <a:p>
            <a:r>
              <a:rPr lang="en-GB" sz="1600" dirty="0" smtClean="0"/>
              <a:t>    P/O ratio</a:t>
            </a:r>
          </a:p>
          <a:p>
            <a:r>
              <a:rPr lang="en-GB" sz="1600" dirty="0" smtClean="0"/>
              <a:t>    Hydroxylation of methane and methylated amines using NADH</a:t>
            </a:r>
          </a:p>
          <a:p>
            <a:r>
              <a:rPr lang="en-GB" sz="1600" dirty="0" smtClean="0"/>
              <a:t>    The assimilation pathway</a:t>
            </a:r>
          </a:p>
          <a:p>
            <a:r>
              <a:rPr lang="en-GB" sz="1600" dirty="0" smtClean="0"/>
              <a:t>    The nature of the system for oxidation of formaldehyde (yielding NADH or not) 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69446" y="4654045"/>
            <a:ext cx="79208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Conclusions:</a:t>
            </a:r>
          </a:p>
          <a:p>
            <a:r>
              <a:rPr lang="en-GB" sz="1600" dirty="0" smtClean="0"/>
              <a:t>Most </a:t>
            </a:r>
            <a:r>
              <a:rPr lang="en-GB" sz="1600" dirty="0" err="1" smtClean="0"/>
              <a:t>methanotrophs</a:t>
            </a:r>
            <a:r>
              <a:rPr lang="en-GB" sz="1600" dirty="0" smtClean="0"/>
              <a:t> are NADH-limited regardless of assimilation pathway</a:t>
            </a:r>
          </a:p>
          <a:p>
            <a:r>
              <a:rPr lang="en-GB" sz="1600" dirty="0" smtClean="0"/>
              <a:t>On methanol,  bacteria with the </a:t>
            </a:r>
            <a:r>
              <a:rPr lang="en-GB" sz="1600" dirty="0" err="1" smtClean="0"/>
              <a:t>RuMP</a:t>
            </a:r>
            <a:r>
              <a:rPr lang="en-GB" sz="1600" dirty="0" smtClean="0"/>
              <a:t> pathway are sometimes typically ATP-limited</a:t>
            </a:r>
          </a:p>
          <a:p>
            <a:r>
              <a:rPr lang="en-GB" sz="1600" dirty="0" smtClean="0"/>
              <a:t>but changing the P/O ratio will have little effect on growth yield (they tend to be carbon-limited, where the only way of increasing yield is to add oxidised substrates.</a:t>
            </a:r>
          </a:p>
          <a:p>
            <a:r>
              <a:rPr lang="en-GB" sz="1600" dirty="0" smtClean="0"/>
              <a:t>Most serine pathway bacteria will be NADH-limited where a different  P/O ratio will have little effect on yield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884630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781175" y="188913"/>
            <a:ext cx="5783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>
                <a:solidFill>
                  <a:srgbClr val="CC0000"/>
                </a:solidFill>
              </a:rPr>
              <a:t>The ICI ‘Pruteen’ plant at Billingham, UK      1980 </a:t>
            </a:r>
          </a:p>
        </p:txBody>
      </p:sp>
      <p:pic>
        <p:nvPicPr>
          <p:cNvPr id="26627" name="Picture 3" descr="fermenter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765175"/>
            <a:ext cx="6310312" cy="4568825"/>
          </a:xfrm>
          <a:noFill/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051050" y="5516563"/>
            <a:ext cx="5073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 centre tower is the 1.5 million litre fermenter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403350" y="5949950"/>
            <a:ext cx="6470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It contains about 100,000,000,000,000,000,000 methylotrophs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    10% of their soluble protein is Methanol dehydrogenase</a:t>
            </a:r>
          </a:p>
        </p:txBody>
      </p:sp>
    </p:spTree>
    <p:extLst>
      <p:ext uri="{BB962C8B-B14F-4D97-AF65-F5344CB8AC3E}">
        <p14:creationId xmlns:p14="http://schemas.microsoft.com/office/powerpoint/2010/main" val="226660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1443</Words>
  <Application>Microsoft Office PowerPoint</Application>
  <PresentationFormat>On-screen Show (4:3)</PresentationFormat>
  <Paragraphs>136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NADH limitation and growth yields          Anthony, 1978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chris</cp:lastModifiedBy>
  <cp:revision>24</cp:revision>
  <dcterms:created xsi:type="dcterms:W3CDTF">2013-05-14T16:38:51Z</dcterms:created>
  <dcterms:modified xsi:type="dcterms:W3CDTF">2013-05-19T11:23:20Z</dcterms:modified>
</cp:coreProperties>
</file>